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2" r:id="rId6"/>
    <p:sldId id="1530" r:id="rId7"/>
    <p:sldId id="1533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160426" y="707885"/>
            <a:ext cx="4461335" cy="2634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 algn="just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err="1" smtClean="0">
                <a:solidFill>
                  <a:srgbClr val="002060"/>
                </a:solidFill>
              </a:rPr>
              <a:t>Общедивизиональные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номинации: 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</a:t>
            </a:r>
            <a:r>
              <a:rPr lang="ru-RU" sz="751" dirty="0" err="1">
                <a:solidFill>
                  <a:srgbClr val="002060"/>
                </a:solidFill>
              </a:rPr>
              <a:t>общедивизиональной</a:t>
            </a:r>
            <a:r>
              <a:rPr lang="ru-RU" sz="751" dirty="0">
                <a:solidFill>
                  <a:srgbClr val="002060"/>
                </a:solidFill>
              </a:rPr>
              <a:t> КК или ее председателем (между заседаниями КК), а также Оргкомитетом</a:t>
            </a:r>
            <a:r>
              <a:rPr lang="ru-RU" sz="751" dirty="0" smtClean="0">
                <a:solidFill>
                  <a:srgbClr val="002060"/>
                </a:solidFill>
              </a:rPr>
              <a:t>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650" y="453317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4559" y="1709218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4559" y="2807501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ДОПОЛНИТЕЛЬНЫЕ КРИТЕРИИ</a:t>
            </a:r>
            <a:endParaRPr lang="ru-RU" altLang="en-US" sz="1051" kern="0" dirty="0">
              <a:solidFill>
                <a:srgbClr val="00206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25" y="493230"/>
            <a:ext cx="2132444" cy="25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820479" y="707885"/>
            <a:ext cx="365383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820479" y="2064691"/>
            <a:ext cx="3970186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Практическая </a:t>
            </a: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Научная </a:t>
            </a: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значимость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826262" y="3184618"/>
            <a:ext cx="3964403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Публикационная активность/личная научная активность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Научно-методическая и образовательная </a:t>
            </a: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649" y="3426921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ДОПОЛНИТЕЛЬНЫЕ УСЛОВИЯ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172433" y="3738616"/>
            <a:ext cx="4403536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В </a:t>
            </a: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Программе признания принимают участие работники организаций Госкорпорации «Росатом» научных должностей, получившие положительное решение научно-технического совета организации (подтверждается выпиской решения НТС организации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Для </a:t>
            </a: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номинантов, ведущих исследования по открытым темам (НИОКР для использования в гражданских целях) общее количество цитирований не менее 35 (по открытым публикациям) и/или индекс </a:t>
            </a:r>
            <a:r>
              <a:rPr lang="ru-RU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Хирша</a:t>
            </a: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 РИНЦ не менее 4 и/или другие объективные показатели личной научной активности претендента. </a:t>
            </a:r>
          </a:p>
          <a:p>
            <a:pPr algn="just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Для </a:t>
            </a: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номинантов, ведущих исследования по закрытым темам (с грифом секретности), необходимо наличие справки из организации о публикации не менее одного отчета (в отчетном периоде) и/или не менее трех отчетов в рамках соответствующей тематики.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Научный сотрудник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619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Научный сотрудник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ПРАКТИЧЕСКАЯ ЦЕННОСТЬ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028650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НАУЧНАЯ ЗНАЧИМОСТЬ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142083"/>
            <a:ext cx="2553391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ПУБЛИКАЦИОННАЯ АКТИВНОСТЬ/ЛИЧНАЯ НАУЧНАЯ АКТИВНОСТЬ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00336"/>
            <a:ext cx="255339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НАУЧНО-МЕТОДИЧЕСКАЯ И ОБРАЗОВАТЕЛЬНАЯ ДЕЯТЕЛЬНОСТЬ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15168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534486"/>
              </p:ext>
            </p:extLst>
          </p:nvPr>
        </p:nvGraphicFramePr>
        <p:xfrm>
          <a:off x="450706" y="485899"/>
          <a:ext cx="7807427" cy="4021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ru-RU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Практическая ценность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Научно-исследовательские и опытно-конструкторские работы, завершившиеся разработкой и внедрением в промышленное производство (в том числе закрытая тематика) принципиально новых технологий, техники, приборов, оборудования, материалов и веществ с подтверждением экономического эффекта в гражданской части.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28497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ru-RU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Научная значимость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Актуальность, новизна, достоверность, значимость для науки и практического применения.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Дополнительные критерии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ru-RU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Публикационная активность/личная научная активность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Статьи, опубликованные номинантом в отчетном году в научных изданиях, входящих в «Белый список» . Подтверждается копиями первых страниц. Отчеты и доклады на закрытых конференциях (подтверждается документом за подписью ученого секретаря института).</a:t>
                      </a: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 Количество патентов и ноу-хау на изобретения / полезные модели, полученные в России или за рубежом и количество опубликованных заявок на получение патентов и ноу-хау на изобретения / полезные модели, поданных в России или за рубежом (если заявка подана, но патент не получен). Подтверждается копией патента, копией публикации заявки, актом внедрения. </a:t>
                      </a: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 Доклады на отраслевых, межотраслевых, общероссийских и международных конференциях, семинарах и круглых столах. Подтверждается копиями опубликованных тезисов докладов. </a:t>
                      </a: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 Ведение исследований по закрытым темам подтверждается справкой из организации о публикации не менее одного отчета (в отчетном периоде) и/или не менее трех отчетов в рамках соответствующей тематики.</a:t>
                      </a: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  Другие подтвержденные показатели личной научной активности.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ru-RU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Научно-методическая и образовательная деятельность</a:t>
                      </a:r>
                    </a:p>
                    <a:p>
                      <a:pPr marL="0" indent="0" algn="just">
                        <a:buFont typeface="+mj-lt"/>
                        <a:buNone/>
                      </a:pPr>
                      <a:endParaRPr lang="ru-RU" alt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 Подготовка научно-образовательных программ, участие в заседаниях в качестве члена НТС организации, участие в работе НТС дивизиона, участие в качестве члена/эксперта/докладчика на заседаниях тематических НТС </a:t>
                      </a:r>
                      <a:r>
                        <a:rPr lang="ru-RU" sz="800" kern="1200" dirty="0" err="1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Госкорпорации</a:t>
                      </a: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«Росатом».       Преподавание в государственных образовательных учреждениях и центрах дополнительного образования, осуществление наставнической деятельности, ведение практики у студентов, приходящих на стажировку, а также научное руководство диссертантами / студентами / учащимися, готовящими квалификационные работы в рамках организаций отрасли, а также подготовка школьников к олимпиадам, другим естественно- научным конкурсам (указать и подтвердить документами ключевые достижения наставляемых).</a:t>
                      </a: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Защита диссертации в текущем году оценивается  как дополнительный «положительный» фактор в определении победителя номинации «Научный сотрудник».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450234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90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53744</TotalTime>
  <Words>2478</Words>
  <Application>Microsoft Office PowerPoint</Application>
  <PresentationFormat>Произвольный</PresentationFormat>
  <Paragraphs>205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Rosatom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3423</cp:revision>
  <cp:lastPrinted>2025-02-03T14:56:44Z</cp:lastPrinted>
  <dcterms:created xsi:type="dcterms:W3CDTF">2019-09-24T12:37:05Z</dcterms:created>
  <dcterms:modified xsi:type="dcterms:W3CDTF">2026-02-12T06:43:15Z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